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121c94e8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121c94e8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121c94e8c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121c94e8c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121c94e8c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121c94e8c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27ccbf0e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27ccbf0e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27ccbf0e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27ccbf0e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2908e471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2908e471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3c55f70f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3c55f70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53c55f70f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53c55f70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53c55f70f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53c55f70f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121c94e8c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121c94e8c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121c94e8c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121c94e8c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53c55f70f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53c55f70f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121c94e8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121c94e8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forms.gle/Wk9wMaxKJd28JTLr6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Multilevel Modeling: When to use and Why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797175"/>
            <a:ext cx="5278200" cy="792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434343"/>
                </a:highlight>
              </a:rPr>
              <a:t>Ana DiGiovanni </a:t>
            </a:r>
            <a:br>
              <a:rPr lang="en">
                <a:solidFill>
                  <a:schemeClr val="dk1"/>
                </a:solidFill>
                <a:highlight>
                  <a:srgbClr val="434343"/>
                </a:highlight>
              </a:rPr>
            </a:br>
            <a:r>
              <a:rPr lang="en">
                <a:solidFill>
                  <a:schemeClr val="dk1"/>
                </a:solidFill>
                <a:highlight>
                  <a:srgbClr val="434343"/>
                </a:highlight>
              </a:rPr>
              <a:t>SIPPS 2021</a:t>
            </a:r>
            <a:endParaRPr>
              <a:solidFill>
                <a:schemeClr val="dk1"/>
              </a:solidFill>
              <a:highlight>
                <a:srgbClr val="434343"/>
              </a:highlight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711675" y="170325"/>
            <a:ext cx="7713226" cy="4942851"/>
          </a:xfrm>
          <a:prstGeom prst="rect">
            <a:avLst/>
          </a:prstGeom>
          <a:noFill/>
          <a:ln>
            <a:noFill/>
          </a:ln>
          <a:effectLst>
            <a:outerShdw blurRad="1028700" rotWithShape="0" algn="bl" dir="5400000" dist="228600">
              <a:srgbClr val="666666">
                <a:alpha val="1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wrangling for repeated-measures projects 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Why do we need a special lesson on how to clean and wrangle data for repeated-measures design?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wrangling for repeated-measures projects </a:t>
            </a:r>
            <a:endParaRPr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Why do we need a special lesson on how to clean and wrangle data for repeated-measures design?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Data is normally in wide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format ….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11025"/>
            <a:ext cx="3956550" cy="11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wrangling for repeated-measures projects 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Why do we need a special lesson on how to clean and wrangle data for repeated-measures design?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Data is normally in wide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format ….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But we need to get the data in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long format so that we can properly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(1) visualize the data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and (2) analyze the data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11025"/>
            <a:ext cx="3956550" cy="11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5500" y="2923375"/>
            <a:ext cx="2007500" cy="2108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875" y="1240025"/>
            <a:ext cx="7741450" cy="329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/>
          <p:nvPr>
            <p:ph type="ctr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SIPPS post-workshop survey access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(~1 minute survey)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ctr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44"/>
              <a:t>Cleaning data for multilevel modeling (June 29)</a:t>
            </a:r>
            <a:endParaRPr i="1" sz="2133"/>
          </a:p>
        </p:txBody>
      </p:sp>
      <p:sp>
        <p:nvSpPr>
          <p:cNvPr id="139" name="Google Shape;139;p26"/>
          <p:cNvSpPr txBox="1"/>
          <p:nvPr/>
        </p:nvSpPr>
        <p:spPr>
          <a:xfrm>
            <a:off x="359425" y="1076800"/>
            <a:ext cx="40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Select “Coding advanced” and press arrow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4642525" y="1018450"/>
            <a:ext cx="447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 Select “Cleaning data for multi-level modeling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(June 29)” and press arrow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86450"/>
            <a:ext cx="4419600" cy="297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0" y="1786450"/>
            <a:ext cx="4007117" cy="320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 list sign-up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Google form to sign-up for our email list!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u="sng">
                <a:solidFill>
                  <a:srgbClr val="00FFFF"/>
                </a:solidFill>
                <a:highlight>
                  <a:schemeClr val="lt1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https://forms.gle/Wk9wMaxKJd28JTLr6</a:t>
            </a:r>
            <a:endParaRPr sz="2000">
              <a:solidFill>
                <a:srgbClr val="00FFFF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Cross-sectional vs. longitudinal data 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6237000" cy="36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6D7A8"/>
              </a:buClr>
              <a:buSzPts val="1800"/>
              <a:buChar char="●"/>
            </a:pPr>
            <a:r>
              <a:rPr b="1" lang="en">
                <a:solidFill>
                  <a:srgbClr val="B6D7A8"/>
                </a:solidFill>
              </a:rPr>
              <a:t>Cross-sectional</a:t>
            </a:r>
            <a:endParaRPr b="1">
              <a:solidFill>
                <a:srgbClr val="B6D7A8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M</a:t>
            </a:r>
            <a:r>
              <a:rPr lang="en" sz="1800">
                <a:solidFill>
                  <a:srgbClr val="FFFFFF"/>
                </a:solidFill>
              </a:rPr>
              <a:t>easure variables at ONE time-point.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800"/>
              <a:buChar char="●"/>
            </a:pPr>
            <a:r>
              <a:rPr b="1" lang="en">
                <a:solidFill>
                  <a:srgbClr val="A4C2F4"/>
                </a:solidFill>
              </a:rPr>
              <a:t>Longitudinal</a:t>
            </a:r>
            <a:r>
              <a:rPr lang="en">
                <a:solidFill>
                  <a:srgbClr val="A4C2F4"/>
                </a:solidFill>
              </a:rPr>
              <a:t> </a:t>
            </a:r>
            <a:r>
              <a:rPr b="1" lang="en">
                <a:solidFill>
                  <a:srgbClr val="A4C2F4"/>
                </a:solidFill>
              </a:rPr>
              <a:t>(repeated measures)</a:t>
            </a:r>
            <a:endParaRPr b="1">
              <a:solidFill>
                <a:srgbClr val="A4C2F4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Measure participants’ </a:t>
            </a:r>
            <a:br>
              <a:rPr lang="en" sz="1800">
                <a:solidFill>
                  <a:srgbClr val="FFFFFF"/>
                </a:solidFill>
              </a:rPr>
            </a:br>
            <a:r>
              <a:rPr lang="en" sz="1800">
                <a:solidFill>
                  <a:srgbClr val="FFFFFF"/>
                </a:solidFill>
              </a:rPr>
              <a:t>responses OVER TIME </a:t>
            </a:r>
            <a:endParaRPr sz="180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 </a:t>
            </a:r>
            <a:endParaRPr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Same person responds to </a:t>
            </a:r>
            <a:br>
              <a:rPr lang="en" sz="1800">
                <a:solidFill>
                  <a:srgbClr val="FFFFFF"/>
                </a:solidFill>
              </a:rPr>
            </a:br>
            <a:r>
              <a:rPr lang="en" sz="1800">
                <a:solidFill>
                  <a:srgbClr val="FFFFFF"/>
                </a:solidFill>
              </a:rPr>
              <a:t>Multiple trials/stimuli in </a:t>
            </a:r>
            <a:br>
              <a:rPr lang="en" sz="1800">
                <a:solidFill>
                  <a:srgbClr val="FFFFFF"/>
                </a:solidFill>
              </a:rPr>
            </a:br>
            <a:r>
              <a:rPr lang="en" sz="1800">
                <a:solidFill>
                  <a:srgbClr val="FFFFFF"/>
                </a:solidFill>
              </a:rPr>
              <a:t>behavioral data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500" y="2157450"/>
            <a:ext cx="4307750" cy="288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Time-course data: Exploring happiness over time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5643900" cy="37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Possible question of interest: How does happiness change over the </a:t>
            </a:r>
            <a:br>
              <a:rPr lang="en">
                <a:solidFill>
                  <a:srgbClr val="FFFFFF"/>
                </a:solidFill>
              </a:rPr>
            </a:br>
            <a:r>
              <a:rPr lang="en">
                <a:solidFill>
                  <a:srgbClr val="FFFFFF"/>
                </a:solidFill>
              </a:rPr>
              <a:t>life-span?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4950" y="1836877"/>
            <a:ext cx="4822700" cy="31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159600"/>
            <a:ext cx="8520600" cy="8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Within-person processes: What predicts increases in happiness for </a:t>
            </a:r>
            <a:r>
              <a:rPr lang="en"/>
              <a:t>individuals</a:t>
            </a:r>
            <a:r>
              <a:rPr lang="en"/>
              <a:t>?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126300" y="1080150"/>
            <a:ext cx="8891400" cy="39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97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6D7A8"/>
              </a:buClr>
              <a:buSzPts val="1750"/>
              <a:buChar char="●"/>
            </a:pPr>
            <a:r>
              <a:rPr b="1" lang="en" sz="1750">
                <a:solidFill>
                  <a:srgbClr val="B6D7A8"/>
                </a:solidFill>
              </a:rPr>
              <a:t>Cross-sectionally  </a:t>
            </a:r>
            <a:endParaRPr b="1" sz="1750">
              <a:solidFill>
                <a:srgbClr val="B6D7A8"/>
              </a:solidFill>
            </a:endParaRPr>
          </a:p>
          <a:p>
            <a:pPr indent="-33972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50"/>
              <a:buChar char="○"/>
            </a:pPr>
            <a:r>
              <a:rPr lang="en" sz="1750">
                <a:solidFill>
                  <a:srgbClr val="FFFFFF"/>
                </a:solidFill>
              </a:rPr>
              <a:t>Recruit a large sample of participants and compare happiness of </a:t>
            </a:r>
            <a:r>
              <a:rPr lang="en" sz="1750">
                <a:solidFill>
                  <a:srgbClr val="FFFFFF"/>
                </a:solidFill>
              </a:rPr>
              <a:t>individuals</a:t>
            </a:r>
            <a:r>
              <a:rPr lang="en" sz="1750">
                <a:solidFill>
                  <a:srgbClr val="FFFFFF"/>
                </a:solidFill>
              </a:rPr>
              <a:t> with high levels of social support to happiness of </a:t>
            </a:r>
            <a:r>
              <a:rPr lang="en" sz="1750">
                <a:solidFill>
                  <a:srgbClr val="FFFFFF"/>
                </a:solidFill>
              </a:rPr>
              <a:t>individuals</a:t>
            </a:r>
            <a:r>
              <a:rPr lang="en" sz="1750">
                <a:solidFill>
                  <a:srgbClr val="FFFFFF"/>
                </a:solidFill>
              </a:rPr>
              <a:t> with low levels of social support. </a:t>
            </a:r>
            <a:endParaRPr sz="175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5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159600"/>
            <a:ext cx="8520600" cy="8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Within-person processes: What predicts increases in happiness for individuals?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126300" y="1080150"/>
            <a:ext cx="8891400" cy="39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-34170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6D7A8"/>
              </a:buClr>
              <a:buSzPct val="100000"/>
              <a:buChar char="●"/>
            </a:pPr>
            <a:r>
              <a:rPr b="1" lang="en" sz="2850">
                <a:solidFill>
                  <a:srgbClr val="B6D7A8"/>
                </a:solidFill>
              </a:rPr>
              <a:t>Cross-sectionally  </a:t>
            </a:r>
            <a:endParaRPr b="1" sz="2850">
              <a:solidFill>
                <a:srgbClr val="B6D7A8"/>
              </a:solidFill>
            </a:endParaRPr>
          </a:p>
          <a:p>
            <a:pPr indent="-34170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○"/>
            </a:pPr>
            <a:r>
              <a:rPr lang="en" sz="2850">
                <a:solidFill>
                  <a:srgbClr val="FFFFFF"/>
                </a:solidFill>
              </a:rPr>
              <a:t>Recruit a large sample of participants and compare happiness of individuals with high levels of social support to happiness of individuals with low levels of social support. </a:t>
            </a:r>
            <a:endParaRPr sz="2850">
              <a:solidFill>
                <a:srgbClr val="FFFFFF"/>
              </a:solidFill>
            </a:endParaRPr>
          </a:p>
          <a:p>
            <a:pPr indent="-34170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6D7A8"/>
              </a:buClr>
              <a:buSzPct val="100000"/>
              <a:buChar char="○"/>
            </a:pPr>
            <a:r>
              <a:rPr b="1" lang="en" sz="2850">
                <a:solidFill>
                  <a:srgbClr val="B6D7A8"/>
                </a:solidFill>
              </a:rPr>
              <a:t>A BETWEEN-SUBJECT analysis </a:t>
            </a:r>
            <a:endParaRPr b="1" sz="2850">
              <a:solidFill>
                <a:srgbClr val="B6D7A8"/>
              </a:solidFill>
            </a:endParaRPr>
          </a:p>
          <a:p>
            <a:pPr indent="-341709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■"/>
            </a:pPr>
            <a:r>
              <a:rPr lang="en" sz="2850">
                <a:solidFill>
                  <a:srgbClr val="FFFFFF"/>
                </a:solidFill>
              </a:rPr>
              <a:t>Analyzing differences between people</a:t>
            </a:r>
            <a:endParaRPr sz="2850">
              <a:solidFill>
                <a:srgbClr val="FFFFFF"/>
              </a:solidFill>
            </a:endParaRPr>
          </a:p>
          <a:p>
            <a:pPr indent="-341709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■"/>
            </a:pPr>
            <a:r>
              <a:rPr lang="en" sz="2850">
                <a:solidFill>
                  <a:srgbClr val="FFFFFF"/>
                </a:solidFill>
              </a:rPr>
              <a:t>I.e., people who have high levels of social support on average compared to people who have low levels of social support on average should report different happiness</a:t>
            </a:r>
            <a:endParaRPr sz="285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8500" y="19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Within-person processes: What predicts increases in happiness for individuals?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133100" y="1152475"/>
            <a:ext cx="8891400" cy="38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800"/>
              <a:buChar char="●"/>
            </a:pPr>
            <a:r>
              <a:rPr b="1" lang="en">
                <a:solidFill>
                  <a:srgbClr val="A4C2F4"/>
                </a:solidFill>
              </a:rPr>
              <a:t>Longitudinally  </a:t>
            </a:r>
            <a:endParaRPr b="1">
              <a:solidFill>
                <a:srgbClr val="A4C2F4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Recruit a sample of individuals and measure the amount of perceived social support and levels of happiness at </a:t>
            </a:r>
            <a:r>
              <a:rPr b="1" i="1" lang="en" sz="1800">
                <a:solidFill>
                  <a:srgbClr val="FFFFFF"/>
                </a:solidFill>
              </a:rPr>
              <a:t>multiple</a:t>
            </a:r>
            <a:r>
              <a:rPr lang="en" sz="1800">
                <a:solidFill>
                  <a:srgbClr val="FFFFFF"/>
                </a:solidFill>
              </a:rPr>
              <a:t> time-points  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8500" y="19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Within-person processes: What predicts increases in happiness for individuals?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133100" y="1152475"/>
            <a:ext cx="8891400" cy="38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800"/>
              <a:buChar char="●"/>
            </a:pPr>
            <a:r>
              <a:rPr b="1" lang="en">
                <a:solidFill>
                  <a:srgbClr val="A4C2F4"/>
                </a:solidFill>
              </a:rPr>
              <a:t>Longitudinally  </a:t>
            </a:r>
            <a:endParaRPr b="1">
              <a:solidFill>
                <a:srgbClr val="A4C2F4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Recruit a sample of individuals and measure the amount of perceived social support and levels of happiness at </a:t>
            </a:r>
            <a:r>
              <a:rPr b="1" i="1" lang="en" sz="1800">
                <a:solidFill>
                  <a:srgbClr val="FFFFFF"/>
                </a:solidFill>
              </a:rPr>
              <a:t>multiple</a:t>
            </a:r>
            <a:r>
              <a:rPr lang="en" sz="1800">
                <a:solidFill>
                  <a:srgbClr val="FFFFFF"/>
                </a:solidFill>
              </a:rPr>
              <a:t> time-points  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800"/>
              <a:buChar char="○"/>
            </a:pPr>
            <a:r>
              <a:rPr b="1" lang="en" sz="1800">
                <a:solidFill>
                  <a:srgbClr val="A4C2F4"/>
                </a:solidFill>
              </a:rPr>
              <a:t>A </a:t>
            </a:r>
            <a:r>
              <a:rPr b="1" lang="en" sz="1800">
                <a:solidFill>
                  <a:srgbClr val="A4C2F4"/>
                </a:solidFill>
              </a:rPr>
              <a:t>WITHIN-SUBJECT</a:t>
            </a:r>
            <a:r>
              <a:rPr b="1" lang="en" sz="1800">
                <a:solidFill>
                  <a:srgbClr val="A4C2F4"/>
                </a:solidFill>
              </a:rPr>
              <a:t> analysis </a:t>
            </a:r>
            <a:endParaRPr b="1" sz="1800">
              <a:solidFill>
                <a:srgbClr val="A4C2F4"/>
              </a:solidFill>
            </a:endParaRPr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</a:pPr>
            <a:r>
              <a:rPr lang="en" sz="1800">
                <a:solidFill>
                  <a:srgbClr val="FFFFFF"/>
                </a:solidFill>
              </a:rPr>
              <a:t>Examine processes that unfold within the individual -- at times when </a:t>
            </a:r>
            <a:r>
              <a:rPr lang="en" sz="1800">
                <a:solidFill>
                  <a:srgbClr val="FFFFFF"/>
                </a:solidFill>
              </a:rPr>
              <a:t>individuals</a:t>
            </a:r>
            <a:r>
              <a:rPr lang="en" sz="1800">
                <a:solidFill>
                  <a:srgbClr val="FFFFFF"/>
                </a:solidFill>
              </a:rPr>
              <a:t> report having more social support than normal (e.g., compared to their OWN average perceptions of social support), do they also report increased happiness?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Trials: Experimental data  </a:t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What are the differences between negative and neutral emotion conditions on cognitive control behavior (as measured by accuracy during STOP signal in a go/no-go task)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Each participant completes 200 task trials where the stimulus content is negative in 50% of trials and neutral in 50% of trails 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Is there a difference in their performance based on the emotional content of the trial?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